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  <p:sldId id="258" r:id="rId3"/>
    <p:sldId id="259" r:id="rId4"/>
    <p:sldId id="275" r:id="rId5"/>
    <p:sldId id="278" r:id="rId6"/>
    <p:sldId id="279" r:id="rId7"/>
    <p:sldId id="280" r:id="rId8"/>
    <p:sldId id="260" r:id="rId9"/>
    <p:sldId id="261" r:id="rId10"/>
    <p:sldId id="272" r:id="rId11"/>
    <p:sldId id="262" r:id="rId12"/>
    <p:sldId id="273" r:id="rId13"/>
    <p:sldId id="274" r:id="rId14"/>
    <p:sldId id="263" r:id="rId15"/>
    <p:sldId id="270" r:id="rId16"/>
    <p:sldId id="271" r:id="rId17"/>
    <p:sldId id="264" r:id="rId18"/>
    <p:sldId id="269" r:id="rId19"/>
    <p:sldId id="266" r:id="rId20"/>
    <p:sldId id="267" r:id="rId21"/>
    <p:sldId id="26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09D370-28E7-4538-84C1-9FC750C432D2}" type="datetimeFigureOut">
              <a:rPr lang="en-US" smtClean="0"/>
              <a:t>2/25/2015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B85310D-B5CA-4540-B67C-C480FCFE7B2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</a:rPr>
              <a:t>Definisi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pemeriksaan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akuntan</a:t>
            </a: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 (auditing 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err="1" smtClean="0">
                <a:solidFill>
                  <a:srgbClr val="00B050"/>
                </a:solidFill>
              </a:rPr>
              <a:t>Suatu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proses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sistematik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memperoleh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mengevaluasi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bukti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secara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objektif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mengenai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pernyataan-pernyataan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tentang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kegiatan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kejadian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ekonomi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kesesuaian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antara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pernyataan-pernyataan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tersebut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kriteria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telah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ditetapkan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serta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penyampaian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hasil-hasilnya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kepada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pemakai</a:t>
            </a:r>
            <a:r>
              <a:rPr lang="en-US" b="1" dirty="0">
                <a:solidFill>
                  <a:srgbClr val="00B050"/>
                </a:solidFill>
              </a:rPr>
              <a:t>  yang </a:t>
            </a:r>
            <a:r>
              <a:rPr lang="en-US" b="1" dirty="0" err="1">
                <a:solidFill>
                  <a:srgbClr val="00B050"/>
                </a:solidFill>
              </a:rPr>
              <a:t>berkepentingan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>
    <p:zoom dir="in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>
                <a:solidFill>
                  <a:srgbClr val="00B0F0"/>
                </a:solidFill>
              </a:rPr>
              <a:t>Jenis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</a:rPr>
              <a:t>pemeriksaan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</a:rPr>
              <a:t>akuntan</a:t>
            </a:r>
            <a:r>
              <a:rPr lang="en-US" u="sng" dirty="0" smtClean="0">
                <a:solidFill>
                  <a:srgbClr val="00B0F0"/>
                </a:solidFill>
              </a:rPr>
              <a:t>     </a:t>
            </a:r>
            <a:r>
              <a:rPr lang="en-US" sz="2200" i="1" u="sng" dirty="0" err="1" smtClean="0">
                <a:solidFill>
                  <a:srgbClr val="00B0F0"/>
                </a:solidFill>
              </a:rPr>
              <a:t>lanjutan</a:t>
            </a:r>
            <a:r>
              <a:rPr lang="en-US" sz="2200" i="1" u="sng" dirty="0" smtClean="0">
                <a:solidFill>
                  <a:srgbClr val="00B0F0"/>
                </a:solidFill>
              </a:rPr>
              <a:t> ….</a:t>
            </a:r>
            <a:r>
              <a:rPr lang="en-US" b="1" dirty="0" smtClean="0">
                <a:solidFill>
                  <a:srgbClr val="00B0F0"/>
                </a:solidFill>
              </a:rPr>
              <a:t/>
            </a:r>
            <a:br>
              <a:rPr lang="en-US" b="1" dirty="0" smtClean="0">
                <a:solidFill>
                  <a:srgbClr val="00B0F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endParaRPr lang="en-US" b="1" dirty="0" smtClean="0">
              <a:solidFill>
                <a:srgbClr val="FF0000"/>
              </a:solidFill>
            </a:endParaRPr>
          </a:p>
          <a:p>
            <a:pPr lvl="0" algn="ctr"/>
            <a:r>
              <a:rPr lang="en-US" sz="4000" b="1" dirty="0" err="1" smtClean="0">
                <a:solidFill>
                  <a:srgbClr val="FF0000"/>
                </a:solidFill>
              </a:rPr>
              <a:t>Penugasan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khusus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meliputi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penugasan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selain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pemeriksaan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terhadap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laporan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keuangan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misal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penugasan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dengan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tujuan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tertentu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seperti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menemukan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kecurangan</a:t>
            </a:r>
            <a:r>
              <a:rPr lang="en-US" sz="4000" b="1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FF0000"/>
                </a:solidFill>
              </a:rPr>
              <a:t>Tipe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Akuntan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4000" b="1" dirty="0" err="1" smtClean="0"/>
              <a:t>Akuntan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Publik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profesional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menjual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jasanya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masyarakat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umum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terutama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dalam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bidang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pemeriksaan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terhadap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laporangan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keuangan</a:t>
            </a:r>
            <a:r>
              <a:rPr lang="en-US" sz="4000" b="1" dirty="0" smtClean="0"/>
              <a:t>  yang </a:t>
            </a:r>
            <a:r>
              <a:rPr lang="en-US" sz="4000" b="1" dirty="0" err="1" smtClean="0"/>
              <a:t>dibuat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oleh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klien</a:t>
            </a:r>
            <a:r>
              <a:rPr lang="en-US" sz="4000" b="1" dirty="0" smtClean="0"/>
              <a:t>)</a:t>
            </a:r>
          </a:p>
          <a:p>
            <a:pPr lvl="0" algn="just">
              <a:buNone/>
            </a:pP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FF0000"/>
                </a:solidFill>
              </a:rPr>
              <a:t>Tipe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Akuntan</a:t>
            </a:r>
            <a:r>
              <a:rPr lang="en-US" u="sng" dirty="0" smtClean="0">
                <a:solidFill>
                  <a:srgbClr val="FF0000"/>
                </a:solidFill>
              </a:rPr>
              <a:t>  </a:t>
            </a:r>
            <a:r>
              <a:rPr lang="en-US" sz="2700" i="1" u="sng" dirty="0" err="1" smtClean="0">
                <a:solidFill>
                  <a:srgbClr val="FF0000"/>
                </a:solidFill>
              </a:rPr>
              <a:t>lanjutan</a:t>
            </a:r>
            <a:r>
              <a:rPr lang="en-US" sz="2700" i="1" u="sng" dirty="0" smtClean="0">
                <a:solidFill>
                  <a:srgbClr val="FF0000"/>
                </a:solidFill>
              </a:rPr>
              <a:t> …..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>
              <a:buNone/>
            </a:pPr>
            <a:endParaRPr lang="en-US" b="1" dirty="0" smtClean="0"/>
          </a:p>
          <a:p>
            <a:pPr lvl="0" algn="ctr"/>
            <a:r>
              <a:rPr lang="en-US" sz="3900" b="1" dirty="0" err="1" smtClean="0">
                <a:solidFill>
                  <a:srgbClr val="00B050"/>
                </a:solidFill>
              </a:rPr>
              <a:t>Akuntan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Pemerintahan</a:t>
            </a:r>
            <a:r>
              <a:rPr lang="en-US" sz="3900" b="1" dirty="0" smtClean="0">
                <a:solidFill>
                  <a:srgbClr val="00B050"/>
                </a:solidFill>
              </a:rPr>
              <a:t> (</a:t>
            </a:r>
            <a:r>
              <a:rPr lang="en-US" sz="3900" b="1" dirty="0" err="1" smtClean="0">
                <a:solidFill>
                  <a:srgbClr val="00B050"/>
                </a:solidFill>
              </a:rPr>
              <a:t>Akuntan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profesional</a:t>
            </a:r>
            <a:r>
              <a:rPr lang="en-US" sz="3900" b="1" dirty="0" smtClean="0">
                <a:solidFill>
                  <a:srgbClr val="00B050"/>
                </a:solidFill>
              </a:rPr>
              <a:t>  yang </a:t>
            </a:r>
            <a:r>
              <a:rPr lang="en-US" sz="3900" b="1" dirty="0" err="1" smtClean="0">
                <a:solidFill>
                  <a:srgbClr val="00B050"/>
                </a:solidFill>
              </a:rPr>
              <a:t>bekerja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diinstansi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pemerintah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dan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tugas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pokoknya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adalah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melakukan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pemeriksaan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kepada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laporan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keuangan</a:t>
            </a:r>
            <a:r>
              <a:rPr lang="en-US" sz="3900" b="1" dirty="0" smtClean="0">
                <a:solidFill>
                  <a:srgbClr val="00B050"/>
                </a:solidFill>
              </a:rPr>
              <a:t> yang </a:t>
            </a:r>
            <a:r>
              <a:rPr lang="en-US" sz="3900" b="1" dirty="0" err="1" smtClean="0">
                <a:solidFill>
                  <a:srgbClr val="00B050"/>
                </a:solidFill>
              </a:rPr>
              <a:t>disajikan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oleh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organisasi-organisasi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dalam</a:t>
            </a:r>
            <a:r>
              <a:rPr lang="en-US" sz="3900" b="1" dirty="0" smtClean="0">
                <a:solidFill>
                  <a:srgbClr val="00B050"/>
                </a:solidFill>
              </a:rPr>
              <a:t> </a:t>
            </a:r>
            <a:r>
              <a:rPr lang="en-US" sz="3900" b="1" dirty="0" err="1" smtClean="0">
                <a:solidFill>
                  <a:srgbClr val="00B050"/>
                </a:solidFill>
              </a:rPr>
              <a:t>pemerintahan</a:t>
            </a:r>
            <a:r>
              <a:rPr lang="en-US" sz="3900" b="1" dirty="0" smtClean="0">
                <a:solidFill>
                  <a:srgbClr val="00B050"/>
                </a:solidFill>
              </a:rPr>
              <a:t>)</a:t>
            </a:r>
          </a:p>
          <a:p>
            <a:pPr lvl="0" algn="just">
              <a:buNone/>
            </a:pPr>
            <a:endParaRPr lang="en-US" b="1" dirty="0" smtClean="0"/>
          </a:p>
          <a:p>
            <a:pPr algn="just">
              <a:buNone/>
            </a:pPr>
            <a:r>
              <a:rPr lang="en-US" b="1" dirty="0" smtClean="0">
                <a:solidFill>
                  <a:srgbClr val="0070C0"/>
                </a:solidFill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FF0000"/>
                </a:solidFill>
              </a:rPr>
              <a:t>Tipe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Akuntan</a:t>
            </a:r>
            <a:r>
              <a:rPr lang="en-US" u="sng" dirty="0" smtClean="0">
                <a:solidFill>
                  <a:srgbClr val="FF0000"/>
                </a:solidFill>
              </a:rPr>
              <a:t>  </a:t>
            </a:r>
            <a:r>
              <a:rPr lang="en-US" sz="2200" u="sng" dirty="0" err="1" smtClean="0">
                <a:solidFill>
                  <a:srgbClr val="FF0000"/>
                </a:solidFill>
              </a:rPr>
              <a:t>lanjutan</a:t>
            </a:r>
            <a:r>
              <a:rPr lang="en-US" sz="2200" u="sng" dirty="0" smtClean="0">
                <a:solidFill>
                  <a:srgbClr val="FF0000"/>
                </a:solidFill>
              </a:rPr>
              <a:t> …..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endParaRPr lang="en-US" b="1" dirty="0" smtClean="0"/>
          </a:p>
          <a:p>
            <a:pPr lvl="0" algn="ctr"/>
            <a:r>
              <a:rPr lang="en-US" sz="4000" b="1" dirty="0" err="1" smtClean="0">
                <a:solidFill>
                  <a:srgbClr val="0070C0"/>
                </a:solidFill>
              </a:rPr>
              <a:t>Akuntan</a:t>
            </a:r>
            <a:r>
              <a:rPr lang="en-US" sz="4000" b="1" dirty="0" smtClean="0">
                <a:solidFill>
                  <a:srgbClr val="0070C0"/>
                </a:solidFill>
              </a:rPr>
              <a:t> Intern (</a:t>
            </a:r>
            <a:r>
              <a:rPr lang="en-US" sz="4000" b="1" dirty="0" err="1" smtClean="0">
                <a:solidFill>
                  <a:srgbClr val="0070C0"/>
                </a:solidFill>
              </a:rPr>
              <a:t>Akuntan</a:t>
            </a:r>
            <a:r>
              <a:rPr lang="en-US" sz="4000" b="1" dirty="0" smtClean="0">
                <a:solidFill>
                  <a:srgbClr val="0070C0"/>
                </a:solidFill>
              </a:rPr>
              <a:t>  yang </a:t>
            </a:r>
            <a:r>
              <a:rPr lang="en-US" sz="4000" b="1" dirty="0" err="1" smtClean="0">
                <a:solidFill>
                  <a:srgbClr val="0070C0"/>
                </a:solidFill>
              </a:rPr>
              <a:t>bekerja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dalam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perusahaan</a:t>
            </a:r>
            <a:r>
              <a:rPr lang="en-US" sz="4000" b="1" dirty="0" smtClean="0">
                <a:solidFill>
                  <a:srgbClr val="0070C0"/>
                </a:solidFill>
              </a:rPr>
              <a:t> yang </a:t>
            </a:r>
            <a:r>
              <a:rPr lang="en-US" sz="4000" b="1" dirty="0" err="1" smtClean="0">
                <a:solidFill>
                  <a:srgbClr val="0070C0"/>
                </a:solidFill>
              </a:rPr>
              <a:t>tugas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pokok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adalah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menentukan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apakah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kebijakan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prosedur</a:t>
            </a:r>
            <a:r>
              <a:rPr lang="en-US" sz="4000" b="1" dirty="0" smtClean="0">
                <a:solidFill>
                  <a:srgbClr val="0070C0"/>
                </a:solidFill>
              </a:rPr>
              <a:t> yang </a:t>
            </a:r>
            <a:r>
              <a:rPr lang="en-US" sz="4000" b="1" dirty="0" err="1" smtClean="0">
                <a:solidFill>
                  <a:srgbClr val="0070C0"/>
                </a:solidFill>
              </a:rPr>
              <a:t>ditetapkan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harus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dipatuhi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pPr algn="just">
              <a:buNone/>
            </a:pPr>
            <a:r>
              <a:rPr lang="en-US" b="1" dirty="0" smtClean="0">
                <a:solidFill>
                  <a:srgbClr val="0070C0"/>
                </a:solidFill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7030A0"/>
                </a:solidFill>
              </a:rPr>
              <a:t>Tipe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Pemeriksaan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Akuntan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b="1" dirty="0" err="1" smtClean="0">
                <a:solidFill>
                  <a:srgbClr val="00B0F0"/>
                </a:solidFill>
              </a:rPr>
              <a:t>Pemeriksaan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keuangan</a:t>
            </a:r>
            <a:r>
              <a:rPr lang="en-US" b="1" dirty="0" smtClean="0">
                <a:solidFill>
                  <a:srgbClr val="00B0F0"/>
                </a:solidFill>
              </a:rPr>
              <a:t> (financial </a:t>
            </a:r>
            <a:r>
              <a:rPr lang="en-US" b="1" dirty="0" err="1" smtClean="0">
                <a:solidFill>
                  <a:srgbClr val="00B0F0"/>
                </a:solidFill>
              </a:rPr>
              <a:t>stantement</a:t>
            </a:r>
            <a:r>
              <a:rPr lang="en-US" b="1" dirty="0" smtClean="0">
                <a:solidFill>
                  <a:srgbClr val="00B0F0"/>
                </a:solidFill>
              </a:rPr>
              <a:t> audit) 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7030A0"/>
                </a:solidFill>
              </a:rPr>
              <a:t>     </a:t>
            </a:r>
            <a:r>
              <a:rPr lang="en-US" b="1" dirty="0" err="1" smtClean="0">
                <a:solidFill>
                  <a:srgbClr val="7030A0"/>
                </a:solidFill>
              </a:rPr>
              <a:t>Pemeriksaan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dilakukan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oleh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akuntan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publik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terhadap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laporan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keuangan</a:t>
            </a:r>
            <a:r>
              <a:rPr lang="en-US" b="1" dirty="0" smtClean="0">
                <a:solidFill>
                  <a:srgbClr val="7030A0"/>
                </a:solidFill>
              </a:rPr>
              <a:t>  yang </a:t>
            </a:r>
            <a:r>
              <a:rPr lang="en-US" b="1" dirty="0" err="1" smtClean="0">
                <a:solidFill>
                  <a:srgbClr val="7030A0"/>
                </a:solidFill>
              </a:rPr>
              <a:t>disajikan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oleh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kliennya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untuk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memberikan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pendapat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menganai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kewajaran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laporan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keuangan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tersebut</a:t>
            </a:r>
            <a:endParaRPr lang="en-US" b="1" dirty="0" smtClean="0">
              <a:solidFill>
                <a:srgbClr val="7030A0"/>
              </a:solidFill>
            </a:endParaRPr>
          </a:p>
          <a:p>
            <a:pPr algn="just">
              <a:buNone/>
            </a:pPr>
            <a:endParaRPr lang="en-US" b="1" dirty="0" smtClean="0"/>
          </a:p>
          <a:p>
            <a:pPr algn="just"/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>
                <a:solidFill>
                  <a:srgbClr val="7030A0"/>
                </a:solidFill>
              </a:rPr>
              <a:t>Tipe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Pemeriksaan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Akuntan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sz="2200" i="1" u="sng" dirty="0" err="1" smtClean="0">
                <a:solidFill>
                  <a:srgbClr val="7030A0"/>
                </a:solidFill>
              </a:rPr>
              <a:t>lanjutan</a:t>
            </a:r>
            <a:r>
              <a:rPr lang="en-US" sz="2200" i="1" u="sng" dirty="0" smtClean="0">
                <a:solidFill>
                  <a:srgbClr val="7030A0"/>
                </a:solidFill>
              </a:rPr>
              <a:t>…..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endParaRPr lang="en-US" b="1" dirty="0" smtClean="0">
              <a:solidFill>
                <a:srgbClr val="7030A0"/>
              </a:solidFill>
            </a:endParaRPr>
          </a:p>
          <a:p>
            <a:pPr lvl="0" algn="just"/>
            <a:r>
              <a:rPr lang="en-US" b="1" dirty="0" err="1" smtClean="0">
                <a:solidFill>
                  <a:srgbClr val="00B0F0"/>
                </a:solidFill>
              </a:rPr>
              <a:t>Pemeriksaan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kepatuhan</a:t>
            </a:r>
            <a:r>
              <a:rPr lang="en-US" b="1" dirty="0" smtClean="0">
                <a:solidFill>
                  <a:srgbClr val="00B0F0"/>
                </a:solidFill>
              </a:rPr>
              <a:t> (Compliance audit)</a:t>
            </a:r>
          </a:p>
          <a:p>
            <a:pPr algn="just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r>
              <a:rPr lang="en-US" b="1" dirty="0" err="1" smtClean="0"/>
              <a:t>Pemeriksaan</a:t>
            </a:r>
            <a:r>
              <a:rPr lang="en-US" b="1" dirty="0" smtClean="0"/>
              <a:t> yang </a:t>
            </a:r>
            <a:r>
              <a:rPr lang="en-US" b="1" dirty="0" err="1" smtClean="0"/>
              <a:t>tujuannya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menentukan</a:t>
            </a:r>
            <a:r>
              <a:rPr lang="en-US" b="1" dirty="0" smtClean="0"/>
              <a:t> </a:t>
            </a:r>
            <a:r>
              <a:rPr lang="en-US" b="1" dirty="0" err="1" smtClean="0"/>
              <a:t>apakah</a:t>
            </a:r>
            <a:r>
              <a:rPr lang="en-US" b="1" dirty="0" smtClean="0"/>
              <a:t> yang </a:t>
            </a:r>
            <a:r>
              <a:rPr lang="en-US" b="1" dirty="0" err="1" smtClean="0"/>
              <a:t>diperiksa</a:t>
            </a:r>
            <a:r>
              <a:rPr lang="en-US" b="1" dirty="0" smtClean="0"/>
              <a:t> </a:t>
            </a:r>
            <a:r>
              <a:rPr lang="en-US" b="1" dirty="0" err="1" smtClean="0"/>
              <a:t>sesuai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kondisi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peraturan</a:t>
            </a:r>
            <a:r>
              <a:rPr lang="en-US" b="1" dirty="0" smtClean="0"/>
              <a:t> </a:t>
            </a:r>
            <a:r>
              <a:rPr lang="en-US" b="1" dirty="0" err="1" smtClean="0"/>
              <a:t>tertentu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>
                <a:solidFill>
                  <a:srgbClr val="7030A0"/>
                </a:solidFill>
              </a:rPr>
              <a:t>Tipe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Pemeriksaan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u="sng" dirty="0" err="1" smtClean="0">
                <a:solidFill>
                  <a:srgbClr val="7030A0"/>
                </a:solidFill>
              </a:rPr>
              <a:t>Akuntan</a:t>
            </a:r>
            <a:r>
              <a:rPr lang="en-US" u="sng" dirty="0" smtClean="0">
                <a:solidFill>
                  <a:srgbClr val="7030A0"/>
                </a:solidFill>
              </a:rPr>
              <a:t> </a:t>
            </a:r>
            <a:r>
              <a:rPr lang="en-US" sz="2200" i="1" u="sng" dirty="0" err="1" smtClean="0">
                <a:solidFill>
                  <a:srgbClr val="7030A0"/>
                </a:solidFill>
              </a:rPr>
              <a:t>lanjutan</a:t>
            </a:r>
            <a:r>
              <a:rPr lang="en-US" sz="2200" i="1" u="sng" dirty="0" smtClean="0">
                <a:solidFill>
                  <a:srgbClr val="7030A0"/>
                </a:solidFill>
              </a:rPr>
              <a:t>…..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b="1" dirty="0" err="1" smtClean="0">
                <a:solidFill>
                  <a:srgbClr val="00B0F0"/>
                </a:solidFill>
              </a:rPr>
              <a:t>Pemeriksaan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operasional</a:t>
            </a:r>
            <a:r>
              <a:rPr lang="en-US" b="1" dirty="0" smtClean="0">
                <a:solidFill>
                  <a:srgbClr val="00B0F0"/>
                </a:solidFill>
              </a:rPr>
              <a:t> (Operational audit)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</a:t>
            </a:r>
            <a:r>
              <a:rPr lang="en-US" b="1" dirty="0" err="1" smtClean="0">
                <a:solidFill>
                  <a:srgbClr val="FF0000"/>
                </a:solidFill>
              </a:rPr>
              <a:t>Pemeriksaan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adalah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penelahaan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secara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sistematik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kegiatan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organisasi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dengan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tujuan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adalah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menilai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prestasi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mengidentifikasi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kesempatan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untuk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perbaikan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membuat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rekomendasi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untuk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perbaikan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atau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tindakan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lebih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lanjut</a:t>
            </a:r>
            <a:endParaRPr lang="en-US" b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70037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 </a:t>
            </a:r>
            <a:endParaRPr lang="en-US" b="1" dirty="0" smtClean="0"/>
          </a:p>
          <a:p>
            <a:pPr algn="ctr"/>
            <a:r>
              <a:rPr lang="en-US" sz="4000" b="1" dirty="0" err="1" smtClean="0">
                <a:solidFill>
                  <a:srgbClr val="FF0000"/>
                </a:solidFill>
              </a:rPr>
              <a:t>Ada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empat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tipe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pokok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laporan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akuntan</a:t>
            </a:r>
            <a:r>
              <a:rPr lang="en-US" sz="4000" b="1" dirty="0" smtClean="0">
                <a:solidFill>
                  <a:srgbClr val="FF0000"/>
                </a:solidFill>
              </a:rPr>
              <a:t> yang </a:t>
            </a:r>
            <a:r>
              <a:rPr lang="en-US" sz="4000" b="1" dirty="0" err="1" smtClean="0">
                <a:solidFill>
                  <a:srgbClr val="FF0000"/>
                </a:solidFill>
              </a:rPr>
              <a:t>diterbitkan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oleh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akuntan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publik</a:t>
            </a:r>
            <a:r>
              <a:rPr lang="en-US" sz="4000" b="1" dirty="0" smtClean="0">
                <a:solidFill>
                  <a:srgbClr val="FF0000"/>
                </a:solidFill>
              </a:rPr>
              <a:t/>
            </a:r>
            <a:br>
              <a:rPr lang="en-US" sz="4000" b="1" dirty="0" smtClean="0">
                <a:solidFill>
                  <a:srgbClr val="FF0000"/>
                </a:solidFill>
              </a:rPr>
            </a:br>
            <a:endParaRPr lang="en-US" sz="4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1. Unqualified opinion.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ctr"/>
            <a:endParaRPr lang="en-US" b="1" dirty="0" smtClean="0"/>
          </a:p>
          <a:p>
            <a:pPr>
              <a:buNone/>
            </a:pPr>
            <a:r>
              <a:rPr lang="en-US" b="1" dirty="0" err="1" smtClean="0">
                <a:solidFill>
                  <a:schemeClr val="tx1"/>
                </a:solidFill>
              </a:rPr>
              <a:t>Pendapat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ini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diberikan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jika</a:t>
            </a:r>
            <a:r>
              <a:rPr lang="en-US" b="1" dirty="0" smtClean="0">
                <a:solidFill>
                  <a:schemeClr val="tx1"/>
                </a:solidFill>
              </a:rPr>
              <a:t> :</a:t>
            </a: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terjadi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pembatasan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dalam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luas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pemeriksaan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akuntan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terdapat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pengecualian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signifikan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mengenai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kewajaran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penerapan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prinsip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akuntansi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lazim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dalam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penyusunan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endParaRPr lang="en-US" b="1" dirty="0" smtClean="0">
              <a:solidFill>
                <a:srgbClr val="0070C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Perubahan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penerapan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prinsip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akuntansi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lazim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periode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periode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cukup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dijelaskan</a:t>
            </a:r>
            <a:endParaRPr lang="en-US" b="1" dirty="0" smtClean="0">
              <a:solidFill>
                <a:srgbClr val="0070C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Informasi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catatan-catatan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mendukungnya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digambarkan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didisclose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u="sng" dirty="0" smtClean="0"/>
              <a:t>2. Qualified </a:t>
            </a:r>
            <a:r>
              <a:rPr lang="en-US" b="1" u="sng" dirty="0" smtClean="0"/>
              <a:t>opinion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 </a:t>
            </a:r>
            <a:r>
              <a:rPr lang="en-US" sz="9600" b="1" dirty="0" err="1" smtClean="0"/>
              <a:t>Pendapat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ini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diberikan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dalam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kondisi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sebagai</a:t>
            </a:r>
            <a:r>
              <a:rPr lang="en-US" sz="9600" b="1" dirty="0" smtClean="0"/>
              <a:t> </a:t>
            </a:r>
            <a:r>
              <a:rPr lang="en-US" sz="9600" b="1" dirty="0" err="1" smtClean="0"/>
              <a:t>berikut</a:t>
            </a:r>
            <a:r>
              <a:rPr lang="en-US" sz="9600" b="1" dirty="0" smtClean="0"/>
              <a:t> :</a:t>
            </a: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Luas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pemeriksaan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akuntan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sangat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dibatasi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oleh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klien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Laporan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keuangan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dapat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disusun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sesuai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dengan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prinsip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akuntansi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wajar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r>
              <a:rPr lang="en-US" sz="9600" b="1" dirty="0" err="1" smtClean="0">
                <a:solidFill>
                  <a:srgbClr val="FF0000"/>
                </a:solidFill>
              </a:rPr>
              <a:t>Prinsip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akuntansi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digunakan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untuk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penyusunan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laporan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keuangan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diterapkan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secara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konsisten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Ada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ketidakpastian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luar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biasa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sifatnya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mempunyai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dampat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terhadap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laporan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keuangan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dapat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diperkirakan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dengan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baik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pada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tanggal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pembuatan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laporan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keuangan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Akuntan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publik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bebas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dalam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hubungannya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dengan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klien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 lvl="0"/>
            <a:r>
              <a:rPr lang="en-US" sz="9600" b="1" dirty="0" err="1" smtClean="0">
                <a:solidFill>
                  <a:srgbClr val="FF0000"/>
                </a:solidFill>
              </a:rPr>
              <a:t>Akuntan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publik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tidak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dapat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melakukan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prosedu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pemeriksaan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penting</a:t>
            </a:r>
            <a:r>
              <a:rPr lang="en-US" sz="9600" b="1" dirty="0" smtClean="0">
                <a:solidFill>
                  <a:srgbClr val="FF0000"/>
                </a:solidFill>
              </a:rPr>
              <a:t>, </a:t>
            </a:r>
            <a:r>
              <a:rPr lang="en-US" sz="9600" b="1" dirty="0" err="1" smtClean="0">
                <a:solidFill>
                  <a:srgbClr val="FF0000"/>
                </a:solidFill>
              </a:rPr>
              <a:t>karena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kondisi</a:t>
            </a:r>
            <a:r>
              <a:rPr lang="en-US" sz="9600" b="1" dirty="0" smtClean="0">
                <a:solidFill>
                  <a:srgbClr val="FF0000"/>
                </a:solidFill>
              </a:rPr>
              <a:t> yang </a:t>
            </a:r>
            <a:r>
              <a:rPr lang="en-US" sz="9600" b="1" dirty="0" err="1" smtClean="0">
                <a:solidFill>
                  <a:srgbClr val="FF0000"/>
                </a:solidFill>
              </a:rPr>
              <a:t>berada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diluar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kekuasaan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klien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maupun</a:t>
            </a:r>
            <a:r>
              <a:rPr lang="en-US" sz="9600" b="1" dirty="0" smtClean="0">
                <a:solidFill>
                  <a:srgbClr val="FF0000"/>
                </a:solidFill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</a:rPr>
              <a:t>akuntan</a:t>
            </a:r>
            <a:endParaRPr lang="en-US" sz="96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9600" dirty="0" smtClean="0">
                <a:solidFill>
                  <a:srgbClr val="FF0000"/>
                </a:solidFill>
              </a:rPr>
              <a:t> </a:t>
            </a:r>
            <a:endParaRPr lang="en-US" sz="96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00B050"/>
                </a:solidFill>
              </a:rPr>
              <a:t>Definisi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pemeriksaan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akuntan</a:t>
            </a:r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 (auditing )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err="1" smtClean="0">
                <a:solidFill>
                  <a:srgbClr val="FF0000"/>
                </a:solidFill>
              </a:rPr>
              <a:t>Ditinjau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sudut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profesi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akuntan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publik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pemeriksaan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akuntansi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adalah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pemeriksaan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secara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objektif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laporan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keuangan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suatu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perusahaan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organisasi</a:t>
            </a:r>
            <a:r>
              <a:rPr lang="en-US" b="1" dirty="0">
                <a:solidFill>
                  <a:srgbClr val="FF0000"/>
                </a:solidFill>
              </a:rPr>
              <a:t> yang lain </a:t>
            </a:r>
            <a:r>
              <a:rPr lang="en-US" b="1" dirty="0" err="1">
                <a:solidFill>
                  <a:srgbClr val="FF0000"/>
                </a:solidFill>
              </a:rPr>
              <a:t>dengan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tujuan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untuk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menentukan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apakah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laporan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keuangan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tersebut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menyajikan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secara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wajar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keadaan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keuangan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hasil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usaha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perusahaan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organisasi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tersebut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3. Adverse opinion (</a:t>
            </a:r>
            <a:r>
              <a:rPr lang="en-US" u="sng" dirty="0" err="1" smtClean="0"/>
              <a:t>pendapat</a:t>
            </a:r>
            <a:r>
              <a:rPr lang="en-US" u="sng" dirty="0" smtClean="0"/>
              <a:t> </a:t>
            </a:r>
            <a:r>
              <a:rPr lang="en-US" u="sng" dirty="0" err="1" smtClean="0"/>
              <a:t>tidak</a:t>
            </a:r>
            <a:r>
              <a:rPr lang="en-US" u="sng" dirty="0" smtClean="0"/>
              <a:t> </a:t>
            </a:r>
            <a:r>
              <a:rPr lang="en-US" u="sng" dirty="0" err="1" smtClean="0"/>
              <a:t>wajar</a:t>
            </a:r>
            <a:r>
              <a:rPr lang="en-US" u="sng" dirty="0" smtClean="0"/>
              <a:t>)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800" b="1" dirty="0" err="1" smtClean="0">
                <a:solidFill>
                  <a:schemeClr val="tx1"/>
                </a:solidFill>
              </a:rPr>
              <a:t>Pendapat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ini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diberikan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jika</a:t>
            </a:r>
            <a:r>
              <a:rPr lang="en-US" sz="3800" b="1" dirty="0" smtClean="0">
                <a:solidFill>
                  <a:schemeClr val="tx1"/>
                </a:solidFill>
              </a:rPr>
              <a:t> </a:t>
            </a:r>
            <a:r>
              <a:rPr lang="en-US" sz="3800" b="1" dirty="0" smtClean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menyajikan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secara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wajar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posisi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hasil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usaha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perubahan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laba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ditahan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perubahan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psisi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perusahaan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Jika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perusahaan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memperoleh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pendapat</a:t>
            </a:r>
            <a:r>
              <a:rPr lang="en-US" b="1" dirty="0" smtClean="0">
                <a:solidFill>
                  <a:srgbClr val="0070C0"/>
                </a:solidFill>
              </a:rPr>
              <a:t> adverse, </a:t>
            </a:r>
            <a:r>
              <a:rPr lang="en-US" b="1" dirty="0" err="1" smtClean="0">
                <a:solidFill>
                  <a:srgbClr val="0070C0"/>
                </a:solidFill>
              </a:rPr>
              <a:t>maka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informasi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disajikan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dalam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sama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sekali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dapa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dipercaya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sehingga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dipakai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pemakai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untuk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pengambilan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keputusan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endParaRPr lang="en-US" b="1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 Disclaimer opinion ( </a:t>
            </a:r>
            <a:r>
              <a:rPr lang="en-US" dirty="0" err="1" smtClean="0"/>
              <a:t>penolakan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)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tanpa</a:t>
            </a:r>
            <a:r>
              <a:rPr lang="en-US" b="1" dirty="0" smtClean="0"/>
              <a:t> </a:t>
            </a:r>
            <a:r>
              <a:rPr lang="en-US" b="1" dirty="0" err="1" smtClean="0"/>
              <a:t>pendapat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diberikan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kondisi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 </a:t>
            </a:r>
            <a:r>
              <a:rPr lang="en-US" b="1" dirty="0" err="1" smtClean="0"/>
              <a:t>berikut</a:t>
            </a:r>
            <a:r>
              <a:rPr lang="en-US" b="1" dirty="0" smtClean="0"/>
              <a:t> :</a:t>
            </a:r>
          </a:p>
          <a:p>
            <a:pPr lvl="0"/>
            <a:r>
              <a:rPr lang="en-US" b="1" dirty="0" err="1" smtClean="0">
                <a:solidFill>
                  <a:srgbClr val="00B0F0"/>
                </a:solidFill>
              </a:rPr>
              <a:t>Terdapat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pembatasan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luar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biasa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sifatnya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terhadap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luas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pemeriksaan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akuntan</a:t>
            </a:r>
            <a:endParaRPr lang="en-US" b="1" dirty="0" smtClean="0">
              <a:solidFill>
                <a:srgbClr val="00B0F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B0F0"/>
                </a:solidFill>
              </a:rPr>
              <a:t>Adanya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ketidakpastian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luar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biasa</a:t>
            </a:r>
            <a:endParaRPr lang="en-US" b="1" dirty="0" smtClean="0">
              <a:solidFill>
                <a:srgbClr val="00B0F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B0F0"/>
                </a:solidFill>
              </a:rPr>
              <a:t>Akuntan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tidak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bebas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dalam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hubungannya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dengan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kliennya</a:t>
            </a:r>
            <a:r>
              <a:rPr lang="en-US" b="1" dirty="0" smtClean="0">
                <a:solidFill>
                  <a:srgbClr val="00B0F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Peran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Profesi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akuntan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publik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 err="1" smtClean="0">
                <a:solidFill>
                  <a:srgbClr val="7030A0"/>
                </a:solidFill>
              </a:rPr>
              <a:t>Bertanggung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jawab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untuk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menaikkan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tingkat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keandalan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laporan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keuangan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perusahaan</a:t>
            </a:r>
            <a:r>
              <a:rPr lang="en-US" b="1" dirty="0" smtClean="0">
                <a:solidFill>
                  <a:srgbClr val="7030A0"/>
                </a:solidFill>
              </a:rPr>
              <a:t>, </a:t>
            </a:r>
            <a:r>
              <a:rPr lang="en-US" b="1" dirty="0" err="1" smtClean="0">
                <a:solidFill>
                  <a:srgbClr val="7030A0"/>
                </a:solidFill>
              </a:rPr>
              <a:t>sehingga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masyarakat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memperoleh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informasi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keuangan</a:t>
            </a:r>
            <a:r>
              <a:rPr lang="en-US" b="1" dirty="0" smtClean="0">
                <a:solidFill>
                  <a:srgbClr val="7030A0"/>
                </a:solidFill>
              </a:rPr>
              <a:t> yang </a:t>
            </a:r>
            <a:r>
              <a:rPr lang="en-US" b="1" dirty="0" err="1" smtClean="0">
                <a:solidFill>
                  <a:srgbClr val="7030A0"/>
                </a:solidFill>
              </a:rPr>
              <a:t>andal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sebagai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dasar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untuk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memutuskan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alokasi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sumber-sumber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ekonomi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 err="1" smtClean="0"/>
              <a:t>Gambaran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hub.prinsipal-agen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mengarah</a:t>
            </a:r>
            <a:r>
              <a:rPr lang="en-US" sz="2800" b="1" dirty="0" smtClean="0"/>
              <a:t> pd </a:t>
            </a:r>
            <a:r>
              <a:rPr lang="en-US" sz="2800" b="1" dirty="0" err="1" smtClean="0"/>
              <a:t>permintaan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dilakukannya</a:t>
            </a:r>
            <a:r>
              <a:rPr lang="en-US" sz="2800" b="1" dirty="0" smtClean="0"/>
              <a:t> audit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04800" y="3352800"/>
            <a:ext cx="19050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PRINSIPAL/PEMILIK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781800" y="3352800"/>
            <a:ext cx="2362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AGEN/</a:t>
            </a:r>
          </a:p>
          <a:p>
            <a:pPr algn="ctr"/>
            <a:r>
              <a:rPr lang="en-US" dirty="0" smtClean="0"/>
              <a:t>MANAJER</a:t>
            </a:r>
            <a:endParaRPr lang="en-US" dirty="0"/>
          </a:p>
        </p:txBody>
      </p:sp>
      <p:sp>
        <p:nvSpPr>
          <p:cNvPr id="7" name="5-Point Star 6"/>
          <p:cNvSpPr/>
          <p:nvPr/>
        </p:nvSpPr>
        <p:spPr>
          <a:xfrm>
            <a:off x="2819400" y="1905000"/>
            <a:ext cx="3581400" cy="2362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ASIMETRI INFORMASI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657600" y="5334000"/>
            <a:ext cx="20574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AUDITOR</a:t>
            </a:r>
            <a:endParaRPr lang="en-US" dirty="0"/>
          </a:p>
        </p:txBody>
      </p:sp>
      <p:cxnSp>
        <p:nvCxnSpPr>
          <p:cNvPr id="10" name="Straight Connector 9"/>
          <p:cNvCxnSpPr>
            <a:stCxn id="5" idx="0"/>
          </p:cNvCxnSpPr>
          <p:nvPr/>
        </p:nvCxnSpPr>
        <p:spPr>
          <a:xfrm rot="5400000" flipH="1" flipV="1">
            <a:off x="552450" y="2609850"/>
            <a:ext cx="14478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95400" y="1905000"/>
            <a:ext cx="6553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6200000" flipH="1">
            <a:off x="7239000" y="2514600"/>
            <a:ext cx="12954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638800" y="3505200"/>
            <a:ext cx="10668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286000" y="3505200"/>
            <a:ext cx="1066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 flipV="1">
            <a:off x="5715000" y="3810000"/>
            <a:ext cx="205740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0800000">
            <a:off x="1905000" y="4267200"/>
            <a:ext cx="15240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ATESTASI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rgbClr val="00B0F0"/>
                </a:solidFill>
              </a:rPr>
              <a:t>Jasa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atestasi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muncul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ketika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seseorang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praktisi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bertindak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untuk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menerbitkan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sebuah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laporan</a:t>
            </a:r>
            <a:r>
              <a:rPr lang="en-US" sz="4000" b="1" dirty="0" smtClean="0">
                <a:solidFill>
                  <a:srgbClr val="00B0F0"/>
                </a:solidFill>
              </a:rPr>
              <a:t> yang </a:t>
            </a:r>
            <a:r>
              <a:rPr lang="en-US" sz="4000" b="1" dirty="0" err="1" smtClean="0">
                <a:solidFill>
                  <a:srgbClr val="00B0F0"/>
                </a:solidFill>
              </a:rPr>
              <a:t>terkait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dengan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subjek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atau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sebuah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asersi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tentang</a:t>
            </a:r>
            <a:r>
              <a:rPr lang="en-US" sz="4000" b="1" dirty="0" smtClean="0">
                <a:solidFill>
                  <a:srgbClr val="00B0F0"/>
                </a:solidFill>
              </a:rPr>
              <a:t>  </a:t>
            </a:r>
            <a:r>
              <a:rPr lang="en-US" sz="4000" b="1" dirty="0" err="1" smtClean="0">
                <a:solidFill>
                  <a:srgbClr val="00B0F0"/>
                </a:solidFill>
              </a:rPr>
              <a:t>subjeck</a:t>
            </a:r>
            <a:r>
              <a:rPr lang="en-US" sz="4000" b="1" dirty="0" smtClean="0">
                <a:solidFill>
                  <a:srgbClr val="00B0F0"/>
                </a:solidFill>
              </a:rPr>
              <a:t>, yang </a:t>
            </a:r>
            <a:r>
              <a:rPr lang="en-US" sz="4000" b="1" dirty="0" err="1" smtClean="0">
                <a:solidFill>
                  <a:srgbClr val="00B0F0"/>
                </a:solidFill>
              </a:rPr>
              <a:t>merupakan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tanggungjawab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 smtClean="0">
                <a:solidFill>
                  <a:srgbClr val="00B0F0"/>
                </a:solidFill>
              </a:rPr>
              <a:t>pihak</a:t>
            </a:r>
            <a:r>
              <a:rPr lang="en-US" sz="4000" b="1" dirty="0" smtClean="0">
                <a:solidFill>
                  <a:srgbClr val="00B0F0"/>
                </a:solidFill>
              </a:rPr>
              <a:t> lain</a:t>
            </a:r>
            <a:endParaRPr lang="en-US" sz="40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assurance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</a:rPr>
              <a:t>Jasa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profesional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independen</a:t>
            </a:r>
            <a:r>
              <a:rPr lang="en-US" sz="4400" b="1" dirty="0" smtClean="0">
                <a:solidFill>
                  <a:srgbClr val="FF0000"/>
                </a:solidFill>
              </a:rPr>
              <a:t> yang </a:t>
            </a:r>
            <a:r>
              <a:rPr lang="en-US" sz="4400" b="1" dirty="0" err="1" smtClean="0">
                <a:solidFill>
                  <a:srgbClr val="FF0000"/>
                </a:solidFill>
              </a:rPr>
              <a:t>meningkatkan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kualitas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atau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konteks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untuk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pengambil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keputusan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09600" y="1981200"/>
            <a:ext cx="7924800" cy="411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Aaatatestesiaaaaaaaaaaaaaaa</a:t>
            </a:r>
            <a:r>
              <a:rPr lang="en-US" dirty="0" smtClean="0"/>
              <a:t>                           ASASSURACE      ASSURANCEAS              A     ASSURANCE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990600" y="2819400"/>
            <a:ext cx="5105400" cy="2438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ATESA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1219200" y="3657600"/>
            <a:ext cx="2971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AUDITING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Objek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pemeriksaan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akuntan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b="1" dirty="0" err="1" smtClean="0">
                <a:solidFill>
                  <a:srgbClr val="00B0F0"/>
                </a:solidFill>
              </a:rPr>
              <a:t>Obyek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diperiksa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oleh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akuntan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keuangan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perusahaan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meliputi</a:t>
            </a:r>
            <a:r>
              <a:rPr lang="en-US" b="1" dirty="0" smtClean="0">
                <a:solidFill>
                  <a:srgbClr val="00B0F0"/>
                </a:solidFill>
              </a:rPr>
              <a:t>, </a:t>
            </a:r>
            <a:r>
              <a:rPr lang="en-US" b="1" dirty="0" err="1" smtClean="0">
                <a:solidFill>
                  <a:srgbClr val="00B0F0"/>
                </a:solidFill>
              </a:rPr>
              <a:t>Neraca</a:t>
            </a:r>
            <a:r>
              <a:rPr lang="en-US" b="1" dirty="0" smtClean="0">
                <a:solidFill>
                  <a:srgbClr val="00B0F0"/>
                </a:solidFill>
              </a:rPr>
              <a:t>,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laba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rugi</a:t>
            </a:r>
            <a:r>
              <a:rPr lang="en-US" b="1" dirty="0" smtClean="0">
                <a:solidFill>
                  <a:srgbClr val="00B0F0"/>
                </a:solidFill>
              </a:rPr>
              <a:t>,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laba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ditahan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serta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posisi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keuangan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arus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kas</a:t>
            </a:r>
            <a:r>
              <a:rPr lang="en-US" b="1" dirty="0" smtClean="0">
                <a:solidFill>
                  <a:srgbClr val="00B0F0"/>
                </a:solidFill>
              </a:rPr>
              <a:t>.</a:t>
            </a:r>
          </a:p>
          <a:p>
            <a:pPr algn="just">
              <a:buNone/>
            </a:pPr>
            <a:endParaRPr lang="en-US" b="1" dirty="0" smtClean="0">
              <a:solidFill>
                <a:srgbClr val="00B0F0"/>
              </a:solidFill>
            </a:endParaRPr>
          </a:p>
          <a:p>
            <a:pPr algn="just"/>
            <a:r>
              <a:rPr lang="en-US" b="1" dirty="0" err="1" smtClean="0">
                <a:solidFill>
                  <a:srgbClr val="00B0F0"/>
                </a:solidFill>
              </a:rPr>
              <a:t>Tanggung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jawab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atas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kewajaran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laporan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keuangan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terletak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pada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manajemen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bukan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pada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akuntan</a:t>
            </a:r>
            <a:endParaRPr lang="en-US" b="1" dirty="0" smtClean="0">
              <a:solidFill>
                <a:srgbClr val="00B0F0"/>
              </a:solidFill>
            </a:endParaRPr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u="sng" dirty="0" err="1" smtClean="0">
                <a:solidFill>
                  <a:srgbClr val="00B0F0"/>
                </a:solidFill>
              </a:rPr>
              <a:t>Jenis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</a:rPr>
              <a:t>pemeriksaan</a:t>
            </a:r>
            <a:r>
              <a:rPr lang="en-US" u="sng" dirty="0" smtClean="0">
                <a:solidFill>
                  <a:srgbClr val="00B0F0"/>
                </a:solidFill>
              </a:rPr>
              <a:t> </a:t>
            </a:r>
            <a:r>
              <a:rPr lang="en-US" u="sng" dirty="0" err="1" smtClean="0">
                <a:solidFill>
                  <a:srgbClr val="00B0F0"/>
                </a:solidFill>
              </a:rPr>
              <a:t>akuntan</a:t>
            </a:r>
            <a:r>
              <a:rPr lang="en-US" b="1" dirty="0" smtClean="0">
                <a:solidFill>
                  <a:srgbClr val="00B0F0"/>
                </a:solidFill>
              </a:rPr>
              <a:t/>
            </a:r>
            <a:br>
              <a:rPr lang="en-US" b="1" dirty="0" smtClean="0">
                <a:solidFill>
                  <a:srgbClr val="00B0F0"/>
                </a:solidFill>
              </a:rPr>
            </a:b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endParaRPr lang="en-US" b="1" dirty="0" smtClean="0"/>
          </a:p>
          <a:p>
            <a:pPr lvl="0" algn="ctr"/>
            <a:r>
              <a:rPr lang="en-US" sz="4400" b="1" dirty="0" err="1" smtClean="0"/>
              <a:t>Penugasan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umum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mencakup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pemeriksaan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terhadap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kewajaran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laporan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keuangan</a:t>
            </a:r>
            <a:r>
              <a:rPr lang="en-US" sz="4400" b="1" dirty="0" smtClean="0"/>
              <a:t> yang </a:t>
            </a:r>
            <a:r>
              <a:rPr lang="en-US" sz="4400" b="1" dirty="0" err="1" smtClean="0"/>
              <a:t>disajikan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oleh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klien</a:t>
            </a:r>
            <a:endParaRPr lang="en-US" sz="4400" b="1" dirty="0" smtClean="0"/>
          </a:p>
          <a:p>
            <a:pPr lvl="0" algn="just"/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</TotalTime>
  <Words>607</Words>
  <Application>Microsoft Office PowerPoint</Application>
  <PresentationFormat>On-screen Show (4:3)</PresentationFormat>
  <Paragraphs>77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Trek</vt:lpstr>
      <vt:lpstr>Definisi pemeriksaan akuntan  (auditing )</vt:lpstr>
      <vt:lpstr>Definisi pemeriksaan akuntan  (auditing )</vt:lpstr>
      <vt:lpstr>Peran Profesi akuntan publik</vt:lpstr>
      <vt:lpstr>Gambaran hub.prinsipal-agen yg mengarah pd permintaan dilakukannya audit</vt:lpstr>
      <vt:lpstr>ATESTASI</vt:lpstr>
      <vt:lpstr>assurance</vt:lpstr>
      <vt:lpstr>Slide 7</vt:lpstr>
      <vt:lpstr>Objek pemeriksaan akuntan</vt:lpstr>
      <vt:lpstr>Jenis pemeriksaan akuntan </vt:lpstr>
      <vt:lpstr>Jenis pemeriksaan akuntan     lanjutan …. </vt:lpstr>
      <vt:lpstr>Tipe Akuntan </vt:lpstr>
      <vt:lpstr>Tipe Akuntan  lanjutan ….. </vt:lpstr>
      <vt:lpstr>Tipe Akuntan  lanjutan ….. </vt:lpstr>
      <vt:lpstr>Tipe Pemeriksaan Akuntan </vt:lpstr>
      <vt:lpstr>Tipe Pemeriksaan Akuntan lanjutan….. </vt:lpstr>
      <vt:lpstr>Tipe Pemeriksaan Akuntan lanjutan….. </vt:lpstr>
      <vt:lpstr>Slide 17</vt:lpstr>
      <vt:lpstr>1. Unqualified opinion. </vt:lpstr>
      <vt:lpstr>2. Qualified opinion </vt:lpstr>
      <vt:lpstr>3. Adverse opinion (pendapat tidak wajar) </vt:lpstr>
      <vt:lpstr>4.  Disclaimer opinion ( penolakan memberikan pendapat)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Definisi pemeriksaan akuntan  (auditing )</dc:title>
  <dc:creator>SONY VAIO</dc:creator>
  <cp:lastModifiedBy>SONY VAIO</cp:lastModifiedBy>
  <cp:revision>17</cp:revision>
  <dcterms:created xsi:type="dcterms:W3CDTF">2015-02-25T16:31:47Z</dcterms:created>
  <dcterms:modified xsi:type="dcterms:W3CDTF">2015-02-25T17:51:43Z</dcterms:modified>
</cp:coreProperties>
</file>